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  <p:embeddedFont>
      <p:font typeface="Maven Pro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9" roundtripDataSignature="AMtx7mjjKnLTYZZK+SP27vXERZsb9Txq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schemas.openxmlformats.org/officeDocument/2006/relationships/font" Target="fonts/MavenPro-regular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1" name="Google Shape;28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7" name="Google Shape;2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4" name="Google Shape;2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1" name="Google Shape;30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8" name="Google Shape;30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5" name="Google Shape;31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3" name="Google Shape;32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g3487a68707d_1_5"/>
          <p:cNvGrpSpPr/>
          <p:nvPr/>
        </p:nvGrpSpPr>
        <p:grpSpPr>
          <a:xfrm>
            <a:off x="7343003" y="4546120"/>
            <a:ext cx="1691422" cy="2310006"/>
            <a:chOff x="7343003" y="3409675"/>
            <a:chExt cx="1691422" cy="1732548"/>
          </a:xfrm>
        </p:grpSpPr>
        <p:grpSp>
          <p:nvGrpSpPr>
            <p:cNvPr id="11" name="Google Shape;11;g3487a68707d_1_5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2" name="Google Shape;12;g3487a68707d_1_5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g3487a68707d_1_5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Google Shape;14;g3487a68707d_1_5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g3487a68707d_1_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g3487a68707d_1_5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g3487a68707d_1_5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Google Shape;18;g3487a68707d_1_5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g3487a68707d_1_5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g3487a68707d_1_5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g3487a68707d_1_5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g3487a68707d_1_5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Google Shape;23;g3487a68707d_1_5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g3487a68707d_1_5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g3487a68707d_1_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g3487a68707d_1_5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g3487a68707d_1_5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g3487a68707d_1_5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Google Shape;29;g3487a68707d_1_5"/>
          <p:cNvGrpSpPr/>
          <p:nvPr/>
        </p:nvGrpSpPr>
        <p:grpSpPr>
          <a:xfrm>
            <a:off x="5043503" y="0"/>
            <a:ext cx="3814072" cy="5118674"/>
            <a:chOff x="5043503" y="0"/>
            <a:chExt cx="3814072" cy="3839102"/>
          </a:xfrm>
        </p:grpSpPr>
        <p:sp>
          <p:nvSpPr>
            <p:cNvPr id="30" name="Google Shape;30;g3487a68707d_1_5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g3487a68707d_1_5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32;g3487a68707d_1_5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g3487a68707d_1_5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g3487a68707d_1_5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g3487a68707d_1_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36;g3487a68707d_1_5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g3487a68707d_1_5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g3487a68707d_1_5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g3487a68707d_1_5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Google Shape;40;g3487a68707d_1_5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g3487a68707d_1_5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g3487a68707d_1_5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g3487a68707d_1_5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g3487a68707d_1_5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g3487a68707d_1_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g3487a68707d_1_5"/>
          <p:cNvSpPr txBox="1"/>
          <p:nvPr>
            <p:ph type="ctrTitle"/>
          </p:nvPr>
        </p:nvSpPr>
        <p:spPr>
          <a:xfrm>
            <a:off x="824000" y="2151750"/>
            <a:ext cx="4255500" cy="249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g3487a68707d_1_5"/>
          <p:cNvSpPr txBox="1"/>
          <p:nvPr>
            <p:ph idx="1" type="subTitle"/>
          </p:nvPr>
        </p:nvSpPr>
        <p:spPr>
          <a:xfrm>
            <a:off x="824000" y="4795067"/>
            <a:ext cx="4255500" cy="9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g3487a68707d_1_5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g3487a68707d_1_131"/>
          <p:cNvGrpSpPr/>
          <p:nvPr/>
        </p:nvGrpSpPr>
        <p:grpSpPr>
          <a:xfrm>
            <a:off x="713373" y="5129497"/>
            <a:ext cx="825392" cy="1100560"/>
            <a:chOff x="348199" y="179450"/>
            <a:chExt cx="1116300" cy="1116300"/>
          </a:xfrm>
        </p:grpSpPr>
        <p:sp>
          <p:nvSpPr>
            <p:cNvPr id="143" name="Google Shape;143;g3487a68707d_1_13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g3487a68707d_1_13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" name="Google Shape;145;g3487a68707d_1_131"/>
          <p:cNvSpPr txBox="1"/>
          <p:nvPr>
            <p:ph idx="1" type="body"/>
          </p:nvPr>
        </p:nvSpPr>
        <p:spPr>
          <a:xfrm>
            <a:off x="1303800" y="5518633"/>
            <a:ext cx="5843100" cy="7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6" name="Google Shape;146;g3487a68707d_1_131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g3487a68707d_1_137"/>
          <p:cNvGrpSpPr/>
          <p:nvPr/>
        </p:nvGrpSpPr>
        <p:grpSpPr>
          <a:xfrm>
            <a:off x="52" y="5465463"/>
            <a:ext cx="9144036" cy="1392365"/>
            <a:chOff x="52" y="4099200"/>
            <a:chExt cx="9144036" cy="1044300"/>
          </a:xfrm>
        </p:grpSpPr>
        <p:grpSp>
          <p:nvGrpSpPr>
            <p:cNvPr id="149" name="Google Shape;149;g3487a68707d_1_137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50" name="Google Shape;150;g3487a68707d_1_137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g3487a68707d_1_137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g3487a68707d_1_13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g3487a68707d_1_13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Google Shape;154;g3487a68707d_1_137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55" name="Google Shape;155;g3487a68707d_1_137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g3487a68707d_1_137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g3487a68707d_1_13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g3487a68707d_1_137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g3487a68707d_1_13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" name="Google Shape;160;g3487a68707d_1_137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61" name="Google Shape;161;g3487a68707d_1_137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g3487a68707d_1_137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g3487a68707d_1_13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g3487a68707d_1_13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5" name="Google Shape;165;g3487a68707d_1_137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6" name="Google Shape;166;g3487a68707d_1_137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g3487a68707d_1_13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g3487a68707d_1_13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9" name="Google Shape;169;g3487a68707d_1_137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70" name="Google Shape;170;g3487a68707d_1_137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g3487a68707d_1_137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g3487a68707d_1_137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g3487a68707d_1_137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g3487a68707d_1_137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" name="Google Shape;175;g3487a68707d_1_137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6" name="Google Shape;176;g3487a68707d_1_137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g3487a68707d_1_137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g3487a68707d_1_137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g3487a68707d_1_137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0" name="Google Shape;180;g3487a68707d_1_137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81" name="Google Shape;181;g3487a68707d_1_137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g3487a68707d_1_137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g3487a68707d_1_137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Google Shape;184;g3487a68707d_1_137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85" name="Google Shape;185;g3487a68707d_1_137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g3487a68707d_1_137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g3487a68707d_1_137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g3487a68707d_1_137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g3487a68707d_1_137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0" name="Google Shape;190;g3487a68707d_1_137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91" name="Google Shape;191;g3487a68707d_1_137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g3487a68707d_1_137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g3487a68707d_1_13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g3487a68707d_1_137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5" name="Google Shape;195;g3487a68707d_1_137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6" name="Google Shape;196;g3487a68707d_1_137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g3487a68707d_1_137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g3487a68707d_1_137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g3487a68707d_1_137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0" name="Google Shape;200;g3487a68707d_1_137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201" name="Google Shape;201;g3487a68707d_1_137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g3487a68707d_1_137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g3487a68707d_1_13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4" name="Google Shape;204;g3487a68707d_1_137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05" name="Google Shape;205;g3487a68707d_1_137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g3487a68707d_1_137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g3487a68707d_1_137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g3487a68707d_1_137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9" name="Google Shape;209;g3487a68707d_1_137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10" name="Google Shape;210;g3487a68707d_1_137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g3487a68707d_1_137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g3487a68707d_1_137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g3487a68707d_1_137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214;g3487a68707d_1_137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15" name="Google Shape;215;g3487a68707d_1_137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g3487a68707d_1_137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g3487a68707d_1_137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g3487a68707d_1_137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g3487a68707d_1_137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0" name="Google Shape;220;g3487a68707d_1_137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21" name="Google Shape;221;g3487a68707d_1_137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g3487a68707d_1_137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g3487a68707d_1_137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g3487a68707d_1_137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5" name="Google Shape;225;g3487a68707d_1_137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6" name="Google Shape;226;g3487a68707d_1_137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g3487a68707d_1_137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g3487a68707d_1_137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9" name="Google Shape;229;g3487a68707d_1_137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30" name="Google Shape;230;g3487a68707d_1_137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g3487a68707d_1_137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g3487a68707d_1_137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g3487a68707d_1_137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Google Shape;234;g3487a68707d_1_137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35" name="Google Shape;235;g3487a68707d_1_137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g3487a68707d_1_137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g3487a68707d_1_137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g3487a68707d_1_137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g3487a68707d_1_137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0" name="Google Shape;240;g3487a68707d_1_137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41" name="Google Shape;241;g3487a68707d_1_137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g3487a68707d_1_137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g3487a68707d_1_137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g3487a68707d_1_137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5" name="Google Shape;245;g3487a68707d_1_137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6" name="Google Shape;246;g3487a68707d_1_137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g3487a68707d_1_137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g3487a68707d_1_137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g3487a68707d_1_137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50" name="Google Shape;250;g3487a68707d_1_137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g3487a68707d_1_137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g3487a68707d_1_137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g3487a68707d_1_13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g3487a68707d_1_137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5" name="Google Shape;255;g3487a68707d_1_137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6" name="Google Shape;256;g3487a68707d_1_137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g3487a68707d_1_137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g3487a68707d_1_137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g3487a68707d_1_137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0" name="Google Shape;260;g3487a68707d_1_137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61" name="Google Shape;261;g3487a68707d_1_137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g3487a68707d_1_137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g3487a68707d_1_137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g3487a68707d_1_137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5" name="Google Shape;265;g3487a68707d_1_137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6" name="Google Shape;266;g3487a68707d_1_137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g3487a68707d_1_137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g3487a68707d_1_137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9" name="Google Shape;269;g3487a68707d_1_137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70" name="Google Shape;270;g3487a68707d_1_137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g3487a68707d_1_137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g3487a68707d_1_137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g3487a68707d_1_137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74" name="Google Shape;274;g3487a68707d_1_137"/>
          <p:cNvSpPr txBox="1"/>
          <p:nvPr>
            <p:ph hasCustomPrompt="1" type="title"/>
          </p:nvPr>
        </p:nvSpPr>
        <p:spPr>
          <a:xfrm>
            <a:off x="1388625" y="1030300"/>
            <a:ext cx="6366900" cy="248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g3487a68707d_1_137"/>
          <p:cNvSpPr txBox="1"/>
          <p:nvPr>
            <p:ph idx="1" type="body"/>
          </p:nvPr>
        </p:nvSpPr>
        <p:spPr>
          <a:xfrm>
            <a:off x="1388625" y="3616400"/>
            <a:ext cx="6366900" cy="14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6" name="Google Shape;276;g3487a68707d_1_137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487a68707d_1_267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487a68707d_1_26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g3487a68707d_1_269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2" name="Google Shape;52;g3487a68707d_1_26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g3487a68707d_1_26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g3487a68707d_1_26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g3487a68707d_1_45"/>
          <p:cNvGrpSpPr/>
          <p:nvPr/>
        </p:nvGrpSpPr>
        <p:grpSpPr>
          <a:xfrm>
            <a:off x="146769" y="4541"/>
            <a:ext cx="1233214" cy="1846001"/>
            <a:chOff x="146769" y="3406"/>
            <a:chExt cx="1233214" cy="1384535"/>
          </a:xfrm>
        </p:grpSpPr>
        <p:grpSp>
          <p:nvGrpSpPr>
            <p:cNvPr id="57" name="Google Shape;57;g3487a68707d_1_45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8" name="Google Shape;58;g3487a68707d_1_45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g3487a68707d_1_45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" name="Google Shape;60;g3487a68707d_1_45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61" name="Google Shape;61;g3487a68707d_1_4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g3487a68707d_1_45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g3487a68707d_1_45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" name="Google Shape;64;g3487a68707d_1_45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65" name="Google Shape;65;g3487a68707d_1_45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g3487a68707d_1_45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g3487a68707d_1_45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g3487a68707d_1_45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9" name="Google Shape;69;g3487a68707d_1_45"/>
          <p:cNvGrpSpPr/>
          <p:nvPr/>
        </p:nvGrpSpPr>
        <p:grpSpPr>
          <a:xfrm>
            <a:off x="6775084" y="3871914"/>
            <a:ext cx="2186147" cy="2985925"/>
            <a:chOff x="6775084" y="2904008"/>
            <a:chExt cx="2186147" cy="2239500"/>
          </a:xfrm>
        </p:grpSpPr>
        <p:grpSp>
          <p:nvGrpSpPr>
            <p:cNvPr id="70" name="Google Shape;70;g3487a68707d_1_45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71" name="Google Shape;71;g3487a68707d_1_4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g3487a68707d_1_45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3" name="Google Shape;73;g3487a68707d_1_45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74" name="Google Shape;74;g3487a68707d_1_45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g3487a68707d_1_45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g3487a68707d_1_45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7" name="Google Shape;77;g3487a68707d_1_45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8" name="Google Shape;78;g3487a68707d_1_45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g3487a68707d_1_45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g3487a68707d_1_45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g3487a68707d_1_4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2" name="Google Shape;82;g3487a68707d_1_45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83" name="Google Shape;83;g3487a68707d_1_45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g3487a68707d_1_45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g3487a68707d_1_45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g3487a68707d_1_45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g3487a68707d_1_45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8" name="Google Shape;88;g3487a68707d_1_45"/>
          <p:cNvSpPr txBox="1"/>
          <p:nvPr>
            <p:ph type="title"/>
          </p:nvPr>
        </p:nvSpPr>
        <p:spPr>
          <a:xfrm>
            <a:off x="824000" y="2151767"/>
            <a:ext cx="5857800" cy="249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g3487a68707d_1_45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oogle Shape;91;g3487a68707d_1_80"/>
          <p:cNvGrpSpPr/>
          <p:nvPr/>
        </p:nvGrpSpPr>
        <p:grpSpPr>
          <a:xfrm>
            <a:off x="625966" y="399168"/>
            <a:ext cx="999312" cy="1332416"/>
            <a:chOff x="348199" y="179450"/>
            <a:chExt cx="1116300" cy="1116300"/>
          </a:xfrm>
        </p:grpSpPr>
        <p:sp>
          <p:nvSpPr>
            <p:cNvPr id="92" name="Google Shape;92;g3487a68707d_1_8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g3487a68707d_1_8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" name="Google Shape;94;g3487a68707d_1_80"/>
          <p:cNvSpPr txBox="1"/>
          <p:nvPr>
            <p:ph type="title"/>
          </p:nvPr>
        </p:nvSpPr>
        <p:spPr>
          <a:xfrm>
            <a:off x="1303800" y="798100"/>
            <a:ext cx="7030500" cy="13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g3487a68707d_1_80"/>
          <p:cNvSpPr txBox="1"/>
          <p:nvPr>
            <p:ph idx="1" type="body"/>
          </p:nvPr>
        </p:nvSpPr>
        <p:spPr>
          <a:xfrm>
            <a:off x="1303800" y="2653400"/>
            <a:ext cx="7030500" cy="3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6" name="Google Shape;96;g3487a68707d_1_80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g3487a68707d_1_87"/>
          <p:cNvGrpSpPr/>
          <p:nvPr/>
        </p:nvGrpSpPr>
        <p:grpSpPr>
          <a:xfrm>
            <a:off x="625966" y="399168"/>
            <a:ext cx="999312" cy="1332416"/>
            <a:chOff x="348199" y="179450"/>
            <a:chExt cx="1116300" cy="1116300"/>
          </a:xfrm>
        </p:grpSpPr>
        <p:sp>
          <p:nvSpPr>
            <p:cNvPr id="99" name="Google Shape;99;g3487a68707d_1_8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3487a68707d_1_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g3487a68707d_1_87"/>
          <p:cNvSpPr txBox="1"/>
          <p:nvPr>
            <p:ph type="title"/>
          </p:nvPr>
        </p:nvSpPr>
        <p:spPr>
          <a:xfrm>
            <a:off x="1303800" y="798100"/>
            <a:ext cx="7030500" cy="13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g3487a68707d_1_87"/>
          <p:cNvSpPr txBox="1"/>
          <p:nvPr>
            <p:ph idx="1" type="body"/>
          </p:nvPr>
        </p:nvSpPr>
        <p:spPr>
          <a:xfrm>
            <a:off x="1303800" y="2653400"/>
            <a:ext cx="3430500" cy="3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3" name="Google Shape;103;g3487a68707d_1_87"/>
          <p:cNvSpPr txBox="1"/>
          <p:nvPr>
            <p:ph idx="2" type="body"/>
          </p:nvPr>
        </p:nvSpPr>
        <p:spPr>
          <a:xfrm>
            <a:off x="4903650" y="2653400"/>
            <a:ext cx="3430500" cy="3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g3487a68707d_1_87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g3487a68707d_1_95"/>
          <p:cNvGrpSpPr/>
          <p:nvPr/>
        </p:nvGrpSpPr>
        <p:grpSpPr>
          <a:xfrm>
            <a:off x="625966" y="399168"/>
            <a:ext cx="999312" cy="1332416"/>
            <a:chOff x="348199" y="179450"/>
            <a:chExt cx="1116300" cy="1116300"/>
          </a:xfrm>
        </p:grpSpPr>
        <p:sp>
          <p:nvSpPr>
            <p:cNvPr id="107" name="Google Shape;107;g3487a68707d_1_9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g3487a68707d_1_9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g3487a68707d_1_95"/>
          <p:cNvSpPr txBox="1"/>
          <p:nvPr>
            <p:ph type="title"/>
          </p:nvPr>
        </p:nvSpPr>
        <p:spPr>
          <a:xfrm>
            <a:off x="1303800" y="798100"/>
            <a:ext cx="7030500" cy="13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g3487a68707d_1_95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g3487a68707d_1_101"/>
          <p:cNvGrpSpPr/>
          <p:nvPr/>
        </p:nvGrpSpPr>
        <p:grpSpPr>
          <a:xfrm>
            <a:off x="625966" y="399168"/>
            <a:ext cx="999312" cy="1332416"/>
            <a:chOff x="348199" y="179450"/>
            <a:chExt cx="1116300" cy="1116300"/>
          </a:xfrm>
        </p:grpSpPr>
        <p:sp>
          <p:nvSpPr>
            <p:cNvPr id="113" name="Google Shape;113;g3487a68707d_1_10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3487a68707d_1_10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g3487a68707d_1_101"/>
          <p:cNvSpPr txBox="1"/>
          <p:nvPr>
            <p:ph type="title"/>
          </p:nvPr>
        </p:nvSpPr>
        <p:spPr>
          <a:xfrm>
            <a:off x="1303800" y="798100"/>
            <a:ext cx="3312000" cy="21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" name="Google Shape;116;g3487a68707d_1_101"/>
          <p:cNvSpPr txBox="1"/>
          <p:nvPr>
            <p:ph idx="1" type="body"/>
          </p:nvPr>
        </p:nvSpPr>
        <p:spPr>
          <a:xfrm>
            <a:off x="1303800" y="3079567"/>
            <a:ext cx="3312000" cy="29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7" name="Google Shape;117;g3487a68707d_1_101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g3487a68707d_1_108"/>
          <p:cNvGrpSpPr/>
          <p:nvPr/>
        </p:nvGrpSpPr>
        <p:grpSpPr>
          <a:xfrm>
            <a:off x="6866714" y="1675"/>
            <a:ext cx="2267380" cy="3468901"/>
            <a:chOff x="6790514" y="1255"/>
            <a:chExt cx="2267380" cy="2601741"/>
          </a:xfrm>
        </p:grpSpPr>
        <p:grpSp>
          <p:nvGrpSpPr>
            <p:cNvPr id="120" name="Google Shape;120;g3487a68707d_1_108"/>
            <p:cNvGrpSpPr/>
            <p:nvPr/>
          </p:nvGrpSpPr>
          <p:grpSpPr>
            <a:xfrm>
              <a:off x="7067536" y="1255"/>
              <a:ext cx="1990358" cy="1990303"/>
              <a:chOff x="7067536" y="1255"/>
              <a:chExt cx="1990358" cy="1990303"/>
            </a:xfrm>
          </p:grpSpPr>
          <p:sp>
            <p:nvSpPr>
              <p:cNvPr id="121" name="Google Shape;121;g3487a68707d_1_10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g3487a68707d_1_10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g3487a68707d_1_10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4" name="Google Shape;124;g3487a68707d_1_108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125" name="Google Shape;125;g3487a68707d_1_10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g3487a68707d_1_10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g3487a68707d_1_10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" name="Google Shape;128;g3487a68707d_1_10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9" name="Google Shape;129;g3487a68707d_1_10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g3487a68707d_1_10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31" name="Google Shape;131;g3487a68707d_1_108"/>
          <p:cNvSpPr txBox="1"/>
          <p:nvPr>
            <p:ph type="title"/>
          </p:nvPr>
        </p:nvSpPr>
        <p:spPr>
          <a:xfrm>
            <a:off x="824000" y="1018133"/>
            <a:ext cx="5857800" cy="47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g3487a68707d_1_108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g3487a68707d_1_123"/>
          <p:cNvGrpSpPr/>
          <p:nvPr/>
        </p:nvGrpSpPr>
        <p:grpSpPr>
          <a:xfrm>
            <a:off x="625966" y="399168"/>
            <a:ext cx="999312" cy="1332416"/>
            <a:chOff x="348199" y="179450"/>
            <a:chExt cx="1116300" cy="1116300"/>
          </a:xfrm>
        </p:grpSpPr>
        <p:sp>
          <p:nvSpPr>
            <p:cNvPr id="135" name="Google Shape;135;g3487a68707d_1_12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g3487a68707d_1_12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g3487a68707d_1_123"/>
          <p:cNvSpPr txBox="1"/>
          <p:nvPr>
            <p:ph type="title"/>
          </p:nvPr>
        </p:nvSpPr>
        <p:spPr>
          <a:xfrm>
            <a:off x="1303800" y="798100"/>
            <a:ext cx="3430500" cy="2653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g3487a68707d_1_123"/>
          <p:cNvSpPr txBox="1"/>
          <p:nvPr>
            <p:ph idx="1" type="subTitle"/>
          </p:nvPr>
        </p:nvSpPr>
        <p:spPr>
          <a:xfrm>
            <a:off x="1303800" y="3657604"/>
            <a:ext cx="3430500" cy="968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9" name="Google Shape;139;g3487a68707d_1_123"/>
          <p:cNvSpPr txBox="1"/>
          <p:nvPr>
            <p:ph idx="2" type="body"/>
          </p:nvPr>
        </p:nvSpPr>
        <p:spPr>
          <a:xfrm>
            <a:off x="4903700" y="881333"/>
            <a:ext cx="3430500" cy="5160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0" name="Google Shape;140;g3487a68707d_1_123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3487a68707d_1_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g3487a68707d_1_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b="0" i="0" sz="13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g3487a68707d_1_1"/>
          <p:cNvSpPr txBox="1"/>
          <p:nvPr>
            <p:ph idx="12" type="sldNum"/>
          </p:nvPr>
        </p:nvSpPr>
        <p:spPr>
          <a:xfrm>
            <a:off x="8451046" y="6315968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7575" y="5154325"/>
            <a:ext cx="1524000" cy="152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284" name="Google Shape;284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380987"/>
            <a:ext cx="9144000" cy="6096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Project Description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90" name="Google Shape;290;p2"/>
          <p:cNvSpPr txBox="1"/>
          <p:nvPr>
            <p:ph idx="1" type="body"/>
          </p:nvPr>
        </p:nvSpPr>
        <p:spPr>
          <a:xfrm>
            <a:off x="1874000" y="1600200"/>
            <a:ext cx="68127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/>
          </a:bodyPr>
          <a:lstStyle/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ct val="62500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 mining, geology, and environmental management, accurately identifying land cover is essential for planning infrastructure, preventing erosion, and preserving ecosystems.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3429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FFFFFF"/>
              </a:buClr>
              <a:buSzPct val="62500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objective was to train a model capable of automatically classifying seven different types of forest cover using variables such as elevation, slope, soil type, and others.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1" name="Google Shape;29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725" y="5012400"/>
            <a:ext cx="1524000" cy="152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97" name="Google Shape;297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Name: Forest Cover Type Dataset</a:t>
            </a:r>
            <a:endParaRPr sz="2000"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Source: UCI Machine Learning Repository / Kaggle</a:t>
            </a:r>
            <a:endParaRPr sz="2000"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Records: 581,012 | Columns: 55</a:t>
            </a:r>
            <a:endParaRPr sz="2000"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Target: Cover_Type (7 forest cover classes)</a:t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298" name="Google Shape;29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725" y="5012400"/>
            <a:ext cx="1524000" cy="152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Workflow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04" name="Google Shape;304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Exploratory Data Analysis (EDA)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Data Cleaning and Splitting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Training with Random Forest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Evaluation using Confusion Matrix and Classification Report</a:t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305" name="Google Shape;30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725" y="5012400"/>
            <a:ext cx="1524000" cy="152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Model Results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11" name="Google Shape;311;p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Overall Accuracy: ~96%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High accuracy for majority classes (1, 2, and 3)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Minority classes correctly identified, but with lower precision</a:t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312" name="Google Shape;31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725" y="5012400"/>
            <a:ext cx="1524000" cy="152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Conclusions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18" name="Google Shape;318;p6"/>
          <p:cNvSpPr txBox="1"/>
          <p:nvPr>
            <p:ph idx="1" type="body"/>
          </p:nvPr>
        </p:nvSpPr>
        <p:spPr>
          <a:xfrm>
            <a:off x="457200" y="1600200"/>
            <a:ext cx="34332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33375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●"/>
            </a:pPr>
            <a:r>
              <a:rPr lang="en-US" sz="2000">
                <a:solidFill>
                  <a:srgbClr val="FFFFFF"/>
                </a:solidFill>
              </a:rPr>
              <a:t>Effective and robust model for structured data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33375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●"/>
            </a:pPr>
            <a:r>
              <a:rPr lang="en-US" sz="2000">
                <a:solidFill>
                  <a:srgbClr val="FFFFFF"/>
                </a:solidFill>
              </a:rPr>
              <a:t>Applicable to real-world geospatial tasks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33375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●"/>
            </a:pPr>
            <a:r>
              <a:rPr lang="en-US" sz="2000">
                <a:solidFill>
                  <a:srgbClr val="FFFFFF"/>
                </a:solidFill>
              </a:rPr>
              <a:t>Potential improvements: class rebalancing, alternative algorithms (XGBoost, LightGBM)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33375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●"/>
            </a:pPr>
            <a:r>
              <a:rPr lang="en-US" sz="2000">
                <a:solidFill>
                  <a:srgbClr val="FFFFFF"/>
                </a:solidFill>
              </a:rPr>
              <a:t>The model accurately predicts most classes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33375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●"/>
            </a:pPr>
            <a:r>
              <a:rPr lang="en-US" sz="2000">
                <a:solidFill>
                  <a:srgbClr val="FFFFFF"/>
                </a:solidFill>
              </a:rPr>
              <a:t>Overall accuracy close to 96%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33375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●"/>
            </a:pPr>
            <a:r>
              <a:rPr lang="en-US" sz="2000">
                <a:solidFill>
                  <a:srgbClr val="FFFFFF"/>
                </a:solidFill>
              </a:rPr>
              <a:t>Improvement opportunity: rebalancing of minority classes</a:t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319" name="Google Shape;31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2800" y="1570038"/>
            <a:ext cx="4948800" cy="4044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2525" y="103350"/>
            <a:ext cx="1314300" cy="1314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Entrega y Recursos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26" name="Google Shape;326;p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Repositorio GitHub: código, muestra y modelo .pkl</a:t>
            </a:r>
            <a:endParaRPr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Notebook limpio y ejecutable</a:t>
            </a:r>
            <a:endParaRPr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Video explicativo del proyecto</a:t>
            </a:r>
            <a:endParaRPr>
              <a:solidFill>
                <a:srgbClr val="FFFFFF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400"/>
              </a:spcBef>
              <a:spcAft>
                <a:spcPts val="1200"/>
              </a:spcAft>
              <a:buClr>
                <a:srgbClr val="FFFFFF"/>
              </a:buClr>
              <a:buSzPts val="2000"/>
              <a:buChar char="●"/>
            </a:pPr>
            <a:r>
              <a:rPr lang="en-US" sz="2000">
                <a:solidFill>
                  <a:srgbClr val="FFFFFF"/>
                </a:solidFill>
              </a:rPr>
              <a:t>¡Gracias por su atención!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27" name="Google Shape;32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725" y="5012400"/>
            <a:ext cx="1524000" cy="152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</cp:coreProperties>
</file>